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57"/>
  </p:notesMasterIdLst>
  <p:sldIdLst>
    <p:sldId id="262" r:id="rId5"/>
    <p:sldId id="519" r:id="rId6"/>
    <p:sldId id="659" r:id="rId7"/>
    <p:sldId id="661" r:id="rId8"/>
    <p:sldId id="660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2" r:id="rId20"/>
    <p:sldId id="673" r:id="rId21"/>
    <p:sldId id="674" r:id="rId22"/>
    <p:sldId id="675" r:id="rId23"/>
    <p:sldId id="676" r:id="rId24"/>
    <p:sldId id="677" r:id="rId25"/>
    <p:sldId id="678" r:id="rId26"/>
    <p:sldId id="680" r:id="rId27"/>
    <p:sldId id="679" r:id="rId28"/>
    <p:sldId id="681" r:id="rId29"/>
    <p:sldId id="682" r:id="rId30"/>
    <p:sldId id="683" r:id="rId31"/>
    <p:sldId id="684" r:id="rId32"/>
    <p:sldId id="685" r:id="rId33"/>
    <p:sldId id="686" r:id="rId34"/>
    <p:sldId id="687" r:id="rId35"/>
    <p:sldId id="688" r:id="rId36"/>
    <p:sldId id="689" r:id="rId37"/>
    <p:sldId id="690" r:id="rId38"/>
    <p:sldId id="707" r:id="rId39"/>
    <p:sldId id="691" r:id="rId40"/>
    <p:sldId id="692" r:id="rId41"/>
    <p:sldId id="693" r:id="rId42"/>
    <p:sldId id="694" r:id="rId43"/>
    <p:sldId id="695" r:id="rId44"/>
    <p:sldId id="696" r:id="rId45"/>
    <p:sldId id="697" r:id="rId46"/>
    <p:sldId id="700" r:id="rId47"/>
    <p:sldId id="701" r:id="rId48"/>
    <p:sldId id="702" r:id="rId49"/>
    <p:sldId id="703" r:id="rId50"/>
    <p:sldId id="704" r:id="rId51"/>
    <p:sldId id="705" r:id="rId52"/>
    <p:sldId id="706" r:id="rId53"/>
    <p:sldId id="698" r:id="rId54"/>
    <p:sldId id="699" r:id="rId55"/>
    <p:sldId id="657" r:id="rId56"/>
  </p:sldIdLst>
  <p:sldSz cx="9144000" cy="6858000" type="screen4x3"/>
  <p:notesSz cx="6805613" cy="9939338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20C"/>
    <a:srgbClr val="3C1053"/>
    <a:srgbClr val="3D393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99"/>
  </p:normalViewPr>
  <p:slideViewPr>
    <p:cSldViewPr snapToGrid="0">
      <p:cViewPr>
        <p:scale>
          <a:sx n="50" d="100"/>
          <a:sy n="50" d="100"/>
        </p:scale>
        <p:origin x="2253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E031-7821-4947-9A91-EC03C15F7566}" type="datetimeFigureOut">
              <a:rPr lang="en-AU" smtClean="0"/>
              <a:t>25/10/2024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8A5C1-1CB9-4F08-9AE0-90C38B1EBB9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5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9144227" cy="6861175"/>
            <a:chOff x="5" y="-2"/>
            <a:chExt cx="5750" cy="43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" y="0"/>
              <a:ext cx="57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" y="288"/>
              <a:ext cx="2875" cy="1871"/>
            </a:xfrm>
            <a:custGeom>
              <a:avLst/>
              <a:gdLst>
                <a:gd name="T0" fmla="*/ 2875 w 2875"/>
                <a:gd name="T1" fmla="*/ 0 h 1871"/>
                <a:gd name="T2" fmla="*/ 2875 w 2875"/>
                <a:gd name="T3" fmla="*/ 1871 h 1871"/>
                <a:gd name="T4" fmla="*/ 0 w 2875"/>
                <a:gd name="T5" fmla="*/ 1871 h 1871"/>
                <a:gd name="T6" fmla="*/ 0 w 2875"/>
                <a:gd name="T7" fmla="*/ 0 h 1871"/>
                <a:gd name="T8" fmla="*/ 2875 w 2875"/>
                <a:gd name="T9" fmla="*/ 0 h 1871"/>
                <a:gd name="T10" fmla="*/ 2875 w 2875"/>
                <a:gd name="T11" fmla="*/ 0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1871">
                  <a:moveTo>
                    <a:pt x="2875" y="0"/>
                  </a:moveTo>
                  <a:lnTo>
                    <a:pt x="2875" y="1871"/>
                  </a:lnTo>
                  <a:lnTo>
                    <a:pt x="0" y="1871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39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880" y="2159"/>
              <a:ext cx="2875" cy="2159"/>
            </a:xfrm>
            <a:custGeom>
              <a:avLst/>
              <a:gdLst>
                <a:gd name="T0" fmla="*/ 2875 w 2875"/>
                <a:gd name="T1" fmla="*/ 0 h 2159"/>
                <a:gd name="T2" fmla="*/ 2875 w 2875"/>
                <a:gd name="T3" fmla="*/ 1869 h 2159"/>
                <a:gd name="T4" fmla="*/ 290 w 2875"/>
                <a:gd name="T5" fmla="*/ 1869 h 2159"/>
                <a:gd name="T6" fmla="*/ 0 w 2875"/>
                <a:gd name="T7" fmla="*/ 2159 h 2159"/>
                <a:gd name="T8" fmla="*/ 0 w 2875"/>
                <a:gd name="T9" fmla="*/ 0 h 2159"/>
                <a:gd name="T10" fmla="*/ 2875 w 2875"/>
                <a:gd name="T11" fmla="*/ 0 h 2159"/>
                <a:gd name="T12" fmla="*/ 2875 w 2875"/>
                <a:gd name="T13" fmla="*/ 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59">
                  <a:moveTo>
                    <a:pt x="2875" y="0"/>
                  </a:moveTo>
                  <a:lnTo>
                    <a:pt x="2875" y="1869"/>
                  </a:lnTo>
                  <a:lnTo>
                    <a:pt x="290" y="1869"/>
                  </a:lnTo>
                  <a:lnTo>
                    <a:pt x="0" y="2159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F2120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" y="2159"/>
              <a:ext cx="2875" cy="2155"/>
            </a:xfrm>
            <a:custGeom>
              <a:avLst/>
              <a:gdLst>
                <a:gd name="T0" fmla="*/ 2875 w 2875"/>
                <a:gd name="T1" fmla="*/ 0 h 2155"/>
                <a:gd name="T2" fmla="*/ 2875 w 2875"/>
                <a:gd name="T3" fmla="*/ 2155 h 2155"/>
                <a:gd name="T4" fmla="*/ 0 w 2875"/>
                <a:gd name="T5" fmla="*/ 2155 h 2155"/>
                <a:gd name="T6" fmla="*/ 0 w 2875"/>
                <a:gd name="T7" fmla="*/ 0 h 2155"/>
                <a:gd name="T8" fmla="*/ 2875 w 2875"/>
                <a:gd name="T9" fmla="*/ 0 h 2155"/>
                <a:gd name="T10" fmla="*/ 2875 w 2875"/>
                <a:gd name="T11" fmla="*/ 0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5" h="2155">
                  <a:moveTo>
                    <a:pt x="2875" y="0"/>
                  </a:moveTo>
                  <a:lnTo>
                    <a:pt x="2875" y="2155"/>
                  </a:lnTo>
                  <a:lnTo>
                    <a:pt x="0" y="2155"/>
                  </a:lnTo>
                  <a:lnTo>
                    <a:pt x="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8C857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880" y="-2"/>
              <a:ext cx="2875" cy="2161"/>
            </a:xfrm>
            <a:custGeom>
              <a:avLst/>
              <a:gdLst>
                <a:gd name="T0" fmla="*/ 2875 w 2875"/>
                <a:gd name="T1" fmla="*/ 0 h 2161"/>
                <a:gd name="T2" fmla="*/ 2875 w 2875"/>
                <a:gd name="T3" fmla="*/ 2161 h 2161"/>
                <a:gd name="T4" fmla="*/ 0 w 2875"/>
                <a:gd name="T5" fmla="*/ 2161 h 2161"/>
                <a:gd name="T6" fmla="*/ 0 w 2875"/>
                <a:gd name="T7" fmla="*/ 290 h 2161"/>
                <a:gd name="T8" fmla="*/ 290 w 2875"/>
                <a:gd name="T9" fmla="*/ 0 h 2161"/>
                <a:gd name="T10" fmla="*/ 2875 w 2875"/>
                <a:gd name="T11" fmla="*/ 0 h 2161"/>
                <a:gd name="T12" fmla="*/ 2875 w 2875"/>
                <a:gd name="T13" fmla="*/ 0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161">
                  <a:moveTo>
                    <a:pt x="2875" y="0"/>
                  </a:moveTo>
                  <a:lnTo>
                    <a:pt x="2875" y="2161"/>
                  </a:lnTo>
                  <a:lnTo>
                    <a:pt x="0" y="2161"/>
                  </a:lnTo>
                  <a:lnTo>
                    <a:pt x="0" y="290"/>
                  </a:lnTo>
                  <a:lnTo>
                    <a:pt x="290" y="0"/>
                  </a:lnTo>
                  <a:lnTo>
                    <a:pt x="2875" y="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rgbClr val="3D0F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03513" y="1366463"/>
            <a:ext cx="3770617" cy="1137024"/>
          </a:xfrm>
        </p:spPr>
        <p:txBody>
          <a:bodyPr anchor="b">
            <a:normAutofit/>
          </a:bodyPr>
          <a:lstStyle>
            <a:lvl1pPr algn="l"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03513" y="2503487"/>
            <a:ext cx="3770617" cy="599309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03800" y="39449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03800" y="42398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69901"/>
            <a:ext cx="4565649" cy="295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422650"/>
            <a:ext cx="4565649" cy="34353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ith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7940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9D756F07-2126-C74B-BAD7-90CD282F18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C323F-30C7-6D47-B9E7-D4B58E764E24}" type="datetime1">
              <a:rPr lang="en-US"/>
              <a:pPr>
                <a:defRPr/>
              </a:pPr>
              <a:t>10/25/2024</a:t>
            </a:fld>
            <a:endParaRPr lang="en-US"/>
          </a:p>
        </p:txBody>
      </p:sp>
      <p:sp>
        <p:nvSpPr>
          <p:cNvPr id="3" name="Rectangle 34">
            <a:extLst>
              <a:ext uri="{FF2B5EF4-FFF2-40B4-BE49-F238E27FC236}">
                <a16:creationId xmlns:a16="http://schemas.microsoft.com/office/drawing/2014/main" id="{1AEFF48A-0954-3045-8990-A0FA2EF20B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8F2EC-557D-2F41-A0CF-D9174D1E6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2829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73125" y="26581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731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31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731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44" name="Picture Placeholder 8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39194" y="2653276"/>
            <a:ext cx="1766125" cy="502731"/>
          </a:xfrm>
        </p:spPr>
        <p:txBody>
          <a:bodyPr/>
          <a:lstStyle>
            <a:lvl1pPr marL="0" indent="0">
              <a:buNone/>
              <a:defRPr sz="12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co-branded logo to placeholder or click icon to add</a:t>
            </a:r>
            <a:endParaRPr lang="en-AU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760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1442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0" y="457200"/>
            <a:ext cx="4572114" cy="6388100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8C857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6"/>
          <p:cNvSpPr>
            <a:spLocks/>
          </p:cNvSpPr>
          <p:nvPr userDrawn="1"/>
        </p:nvSpPr>
        <p:spPr bwMode="auto">
          <a:xfrm>
            <a:off x="4572114" y="-3175"/>
            <a:ext cx="4572114" cy="6858000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38725" y="2848654"/>
            <a:ext cx="3867150" cy="580346"/>
          </a:xfrm>
        </p:spPr>
        <p:txBody>
          <a:bodyPr anchor="b">
            <a:noAutofit/>
          </a:bodyPr>
          <a:lstStyle>
            <a:lvl1pPr>
              <a:defRPr sz="38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38725" y="3652838"/>
            <a:ext cx="3867150" cy="447675"/>
          </a:xfrm>
        </p:spPr>
        <p:txBody>
          <a:bodyPr anchor="b">
            <a:noAutofit/>
          </a:bodyPr>
          <a:lstStyle>
            <a:lvl1pPr marL="0" indent="0" algn="l">
              <a:buNone/>
              <a:defRPr sz="186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83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38725" y="5316538"/>
            <a:ext cx="3770313" cy="294882"/>
          </a:xfrm>
        </p:spPr>
        <p:txBody>
          <a:bodyPr>
            <a:normAutofit/>
          </a:bodyPr>
          <a:lstStyle>
            <a:lvl1pPr marL="0" indent="0">
              <a:buNone/>
              <a:defRPr sz="159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Presenter Name</a:t>
            </a:r>
          </a:p>
        </p:txBody>
      </p:sp>
      <p:sp>
        <p:nvSpPr>
          <p:cNvPr id="84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38725" y="5611420"/>
            <a:ext cx="3770313" cy="328773"/>
          </a:xfrm>
        </p:spPr>
        <p:txBody>
          <a:bodyPr>
            <a:normAutofit/>
          </a:bodyPr>
          <a:lstStyle>
            <a:lvl1pPr marL="0" indent="0">
              <a:buNone/>
              <a:defRPr sz="159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Date</a:t>
            </a:r>
          </a:p>
        </p:txBody>
      </p:sp>
      <p:sp>
        <p:nvSpPr>
          <p:cNvPr id="86" name="Picture Placeholder 85"/>
          <p:cNvSpPr>
            <a:spLocks noGrp="1"/>
          </p:cNvSpPr>
          <p:nvPr userDrawn="1">
            <p:ph type="pic" sz="quarter" idx="12"/>
          </p:nvPr>
        </p:nvSpPr>
        <p:spPr>
          <a:xfrm>
            <a:off x="0" y="457200"/>
            <a:ext cx="4572000" cy="63881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Drag picture to placeholder or click icon to add</a:t>
            </a:r>
            <a:endParaRPr lang="en-AU" dirty="0"/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7327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Freeform 5"/>
          <p:cNvSpPr>
            <a:spLocks/>
          </p:cNvSpPr>
          <p:nvPr userDrawn="1"/>
        </p:nvSpPr>
        <p:spPr bwMode="auto">
          <a:xfrm>
            <a:off x="0" y="457201"/>
            <a:ext cx="4572232" cy="6388107"/>
          </a:xfrm>
          <a:custGeom>
            <a:avLst/>
            <a:gdLst>
              <a:gd name="T0" fmla="*/ 2875 w 2875"/>
              <a:gd name="T1" fmla="*/ 0 h 4024"/>
              <a:gd name="T2" fmla="*/ 2875 w 2875"/>
              <a:gd name="T3" fmla="*/ 4024 h 4024"/>
              <a:gd name="T4" fmla="*/ 0 w 2875"/>
              <a:gd name="T5" fmla="*/ 4024 h 4024"/>
              <a:gd name="T6" fmla="*/ 0 w 2875"/>
              <a:gd name="T7" fmla="*/ 0 h 4024"/>
              <a:gd name="T8" fmla="*/ 2875 w 2875"/>
              <a:gd name="T9" fmla="*/ 0 h 4024"/>
              <a:gd name="T10" fmla="*/ 2875 w 2875"/>
              <a:gd name="T11" fmla="*/ 0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5" h="4024">
                <a:moveTo>
                  <a:pt x="2875" y="0"/>
                </a:moveTo>
                <a:lnTo>
                  <a:pt x="2875" y="4024"/>
                </a:lnTo>
                <a:lnTo>
                  <a:pt x="0" y="4024"/>
                </a:lnTo>
                <a:lnTo>
                  <a:pt x="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F212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>
            <a:off x="4572232" y="-3174"/>
            <a:ext cx="4572232" cy="6858007"/>
          </a:xfrm>
          <a:custGeom>
            <a:avLst/>
            <a:gdLst>
              <a:gd name="T0" fmla="*/ 2875 w 2875"/>
              <a:gd name="T1" fmla="*/ 0 h 4320"/>
              <a:gd name="T2" fmla="*/ 2875 w 2875"/>
              <a:gd name="T3" fmla="*/ 4030 h 4320"/>
              <a:gd name="T4" fmla="*/ 290 w 2875"/>
              <a:gd name="T5" fmla="*/ 4030 h 4320"/>
              <a:gd name="T6" fmla="*/ 0 w 2875"/>
              <a:gd name="T7" fmla="*/ 4320 h 4320"/>
              <a:gd name="T8" fmla="*/ 0 w 2875"/>
              <a:gd name="T9" fmla="*/ 290 h 4320"/>
              <a:gd name="T10" fmla="*/ 290 w 2875"/>
              <a:gd name="T11" fmla="*/ 0 h 4320"/>
              <a:gd name="T12" fmla="*/ 2875 w 2875"/>
              <a:gd name="T13" fmla="*/ 0 h 4320"/>
              <a:gd name="T14" fmla="*/ 2875 w 2875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75" h="4320">
                <a:moveTo>
                  <a:pt x="2875" y="0"/>
                </a:moveTo>
                <a:lnTo>
                  <a:pt x="2875" y="4030"/>
                </a:lnTo>
                <a:lnTo>
                  <a:pt x="290" y="4030"/>
                </a:lnTo>
                <a:lnTo>
                  <a:pt x="0" y="4320"/>
                </a:lnTo>
                <a:lnTo>
                  <a:pt x="0" y="290"/>
                </a:lnTo>
                <a:lnTo>
                  <a:pt x="290" y="0"/>
                </a:lnTo>
                <a:lnTo>
                  <a:pt x="2875" y="0"/>
                </a:lnTo>
                <a:lnTo>
                  <a:pt x="2875" y="0"/>
                </a:lnTo>
                <a:close/>
              </a:path>
            </a:pathLst>
          </a:custGeom>
          <a:solidFill>
            <a:srgbClr val="3D0F5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1"/>
            <a:ext cx="9144464" cy="68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804755" y="1054317"/>
            <a:ext cx="4247805" cy="4749367"/>
          </a:xfrm>
        </p:spPr>
        <p:txBody>
          <a:bodyPr lIns="0" tIns="0" rIns="0" bIns="0" anchor="ctr" anchorCtr="0">
            <a:noAutofit/>
          </a:bodyPr>
          <a:lstStyle>
            <a:lvl1pPr>
              <a:defRPr sz="37857" spc="-1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47" name="Text Placeholder 4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4420" y="3246827"/>
            <a:ext cx="3092450" cy="357995"/>
          </a:xfrm>
        </p:spPr>
        <p:txBody>
          <a:bodyPr>
            <a:normAutofit/>
          </a:bodyPr>
          <a:lstStyle>
            <a:lvl1pPr marL="0" indent="0">
              <a:buNone/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153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7" name="Object 4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40871" y="958872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50" name="Text Placeholder 4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0871" y="1666876"/>
            <a:ext cx="8284029" cy="4069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52" name="Text Placeholder 5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40871" y="-8733"/>
            <a:ext cx="4343399" cy="462758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Section heading</a:t>
            </a:r>
          </a:p>
        </p:txBody>
      </p:sp>
      <p:sp>
        <p:nvSpPr>
          <p:cNvPr id="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8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</p:spTree>
    <p:extLst>
      <p:ext uri="{BB962C8B-B14F-4D97-AF65-F5344CB8AC3E}">
        <p14:creationId xmlns:p14="http://schemas.microsoft.com/office/powerpoint/2010/main" val="27187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70735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2" name="Text Placeholder 45"/>
          <p:cNvSpPr>
            <a:spLocks noGrp="1"/>
          </p:cNvSpPr>
          <p:nvPr>
            <p:ph type="body" sz="quarter" idx="13" hasCustomPrompt="1"/>
          </p:nvPr>
        </p:nvSpPr>
        <p:spPr>
          <a:xfrm>
            <a:off x="440871" y="1339935"/>
            <a:ext cx="6734398" cy="507831"/>
          </a:xfr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buNone/>
              <a:defRPr sz="27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Title</a:t>
            </a:r>
          </a:p>
        </p:txBody>
      </p:sp>
      <p:sp>
        <p:nvSpPr>
          <p:cNvPr id="43" name="Text Placehold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40872" y="2275570"/>
            <a:ext cx="8284028" cy="35968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Sub heading</a:t>
            </a:r>
          </a:p>
        </p:txBody>
      </p:sp>
      <p:sp>
        <p:nvSpPr>
          <p:cNvPr id="83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2640809"/>
            <a:ext cx="8284029" cy="309551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8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893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1" y="1626054"/>
            <a:ext cx="3867150" cy="427194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1000"/>
            <a:ext cx="3887788" cy="424699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793049"/>
            <a:ext cx="6734398" cy="493981"/>
          </a:xfrm>
        </p:spPr>
        <p:txBody>
          <a:bodyPr>
            <a:sp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8958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3888" y="1864188"/>
            <a:ext cx="7886700" cy="4070577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8929" y="1056579"/>
            <a:ext cx="6734398" cy="493981"/>
          </a:xfrm>
        </p:spPr>
        <p:txBody>
          <a:bodyPr>
            <a:normAutofit/>
          </a:bodyPr>
          <a:lstStyle>
            <a:lvl1pPr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0636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"/>
            <a:ext cx="91424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1588" y="-3175"/>
            <a:ext cx="5030788" cy="457200"/>
          </a:xfrm>
          <a:custGeom>
            <a:avLst/>
            <a:gdLst>
              <a:gd name="T0" fmla="*/ 0 w 3169"/>
              <a:gd name="T1" fmla="*/ 0 h 288"/>
              <a:gd name="T2" fmla="*/ 3169 w 3169"/>
              <a:gd name="T3" fmla="*/ 0 h 288"/>
              <a:gd name="T4" fmla="*/ 2879 w 3169"/>
              <a:gd name="T5" fmla="*/ 288 h 288"/>
              <a:gd name="T6" fmla="*/ 0 w 3169"/>
              <a:gd name="T7" fmla="*/ 288 h 288"/>
              <a:gd name="T8" fmla="*/ 0 w 316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9" h="288">
                <a:moveTo>
                  <a:pt x="0" y="0"/>
                </a:moveTo>
                <a:lnTo>
                  <a:pt x="3169" y="0"/>
                </a:lnTo>
                <a:lnTo>
                  <a:pt x="2879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4572001" y="6397625"/>
            <a:ext cx="4570413" cy="457200"/>
          </a:xfrm>
          <a:custGeom>
            <a:avLst/>
            <a:gdLst>
              <a:gd name="T0" fmla="*/ 2879 w 2879"/>
              <a:gd name="T1" fmla="*/ 288 h 288"/>
              <a:gd name="T2" fmla="*/ 0 w 2879"/>
              <a:gd name="T3" fmla="*/ 288 h 288"/>
              <a:gd name="T4" fmla="*/ 290 w 2879"/>
              <a:gd name="T5" fmla="*/ 0 h 288"/>
              <a:gd name="T6" fmla="*/ 2879 w 2879"/>
              <a:gd name="T7" fmla="*/ 0 h 288"/>
              <a:gd name="T8" fmla="*/ 2879 w 287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9" h="288">
                <a:moveTo>
                  <a:pt x="2879" y="288"/>
                </a:moveTo>
                <a:lnTo>
                  <a:pt x="0" y="288"/>
                </a:lnTo>
                <a:lnTo>
                  <a:pt x="290" y="0"/>
                </a:lnTo>
                <a:lnTo>
                  <a:pt x="2879" y="0"/>
                </a:lnTo>
                <a:lnTo>
                  <a:pt x="287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440871" y="1014757"/>
            <a:ext cx="6733042" cy="53860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900" b="1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  <a:endParaRPr lang="en-AU" dirty="0"/>
          </a:p>
        </p:txBody>
      </p:sp>
      <p:sp>
        <p:nvSpPr>
          <p:cNvPr id="47" name="Text Placeholder 49"/>
          <p:cNvSpPr>
            <a:spLocks noGrp="1"/>
          </p:cNvSpPr>
          <p:nvPr>
            <p:ph type="body" sz="quarter" idx="15" hasCustomPrompt="1"/>
          </p:nvPr>
        </p:nvSpPr>
        <p:spPr>
          <a:xfrm>
            <a:off x="440871" y="1751357"/>
            <a:ext cx="8284029" cy="39544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/>
              <a:t>Body</a:t>
            </a: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756964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47" imgH="348" progId="TCLayout.ActiveDocument.1">
                  <p:embed/>
                </p:oleObj>
              </mc:Choice>
              <mc:Fallback>
                <p:oleObj name="think-cell Slide" r:id="rId14" imgW="347" imgH="34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7" name="Group 4"/>
          <p:cNvGrpSpPr>
            <a:grpSpLocks noChangeAspect="1"/>
          </p:cNvGrpSpPr>
          <p:nvPr userDrawn="1"/>
        </p:nvGrpSpPr>
        <p:grpSpPr bwMode="auto">
          <a:xfrm>
            <a:off x="1588" y="-3175"/>
            <a:ext cx="9140825" cy="6861175"/>
            <a:chOff x="1" y="-2"/>
            <a:chExt cx="5758" cy="4322"/>
          </a:xfrm>
        </p:grpSpPr>
        <p:sp>
          <p:nvSpPr>
            <p:cNvPr id="8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5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6"/>
            <p:cNvSpPr>
              <a:spLocks/>
            </p:cNvSpPr>
            <p:nvPr userDrawn="1"/>
          </p:nvSpPr>
          <p:spPr bwMode="auto">
            <a:xfrm>
              <a:off x="1" y="-2"/>
              <a:ext cx="3169" cy="288"/>
            </a:xfrm>
            <a:custGeom>
              <a:avLst/>
              <a:gdLst>
                <a:gd name="T0" fmla="*/ 0 w 3169"/>
                <a:gd name="T1" fmla="*/ 0 h 288"/>
                <a:gd name="T2" fmla="*/ 3169 w 3169"/>
                <a:gd name="T3" fmla="*/ 0 h 288"/>
                <a:gd name="T4" fmla="*/ 2879 w 3169"/>
                <a:gd name="T5" fmla="*/ 288 h 288"/>
                <a:gd name="T6" fmla="*/ 0 w 3169"/>
                <a:gd name="T7" fmla="*/ 288 h 288"/>
                <a:gd name="T8" fmla="*/ 0 w 3169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9" h="288">
                  <a:moveTo>
                    <a:pt x="0" y="0"/>
                  </a:moveTo>
                  <a:lnTo>
                    <a:pt x="3169" y="0"/>
                  </a:lnTo>
                  <a:lnTo>
                    <a:pt x="2879" y="288"/>
                  </a:lnTo>
                  <a:lnTo>
                    <a:pt x="0" y="2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  <a:close/>
                </a:path>
              </a:pathLst>
            </a:custGeom>
            <a:solidFill>
              <a:srgbClr val="E8E3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8"/>
            <p:cNvSpPr>
              <a:spLocks/>
            </p:cNvSpPr>
            <p:nvPr userDrawn="1"/>
          </p:nvSpPr>
          <p:spPr bwMode="auto">
            <a:xfrm>
              <a:off x="2880" y="4030"/>
              <a:ext cx="2879" cy="288"/>
            </a:xfrm>
            <a:custGeom>
              <a:avLst/>
              <a:gdLst>
                <a:gd name="T0" fmla="*/ 2879 w 2879"/>
                <a:gd name="T1" fmla="*/ 288 h 288"/>
                <a:gd name="T2" fmla="*/ 0 w 2879"/>
                <a:gd name="T3" fmla="*/ 288 h 288"/>
                <a:gd name="T4" fmla="*/ 290 w 2879"/>
                <a:gd name="T5" fmla="*/ 0 h 288"/>
                <a:gd name="T6" fmla="*/ 2879 w 2879"/>
                <a:gd name="T7" fmla="*/ 0 h 288"/>
                <a:gd name="T8" fmla="*/ 2879 w 287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9" h="288">
                  <a:moveTo>
                    <a:pt x="2879" y="288"/>
                  </a:moveTo>
                  <a:lnTo>
                    <a:pt x="0" y="288"/>
                  </a:lnTo>
                  <a:lnTo>
                    <a:pt x="290" y="0"/>
                  </a:lnTo>
                  <a:lnTo>
                    <a:pt x="2879" y="0"/>
                  </a:lnTo>
                  <a:lnTo>
                    <a:pt x="2879" y="2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758" y="6510471"/>
            <a:ext cx="30861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Directorate | Office | Faculty |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929" y="6510471"/>
            <a:ext cx="44812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lang="en-AU" sz="1000" smtClean="0">
                <a:solidFill>
                  <a:srgbClr val="3D39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A89BA3-132D-40E1-AAB4-CDCD0A14C216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252000"/>
            <a:ext cx="1375200" cy="8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3" r:id="rId3"/>
    <p:sldLayoutId id="2147483664" r:id="rId4"/>
    <p:sldLayoutId id="2147483665" r:id="rId5"/>
    <p:sldLayoutId id="2147483682" r:id="rId6"/>
    <p:sldLayoutId id="2147483679" r:id="rId7"/>
    <p:sldLayoutId id="2147483686" r:id="rId8"/>
    <p:sldLayoutId id="2147483689" r:id="rId9"/>
    <p:sldLayoutId id="2147483692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66" b="1" kern="1200">
          <a:solidFill>
            <a:srgbClr val="3D393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2120C"/>
        </a:buClr>
        <a:buFont typeface="Arial" panose="020B0604020202020204" pitchFamily="34" charset="0"/>
        <a:buChar char="•"/>
        <a:defRPr sz="2533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4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20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F2120C"/>
        </a:buClr>
        <a:buFont typeface="Arial" panose="020B0604020202020204" pitchFamily="34" charset="0"/>
        <a:buChar char="•"/>
        <a:defRPr sz="1800" kern="1200">
          <a:solidFill>
            <a:srgbClr val="3D393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E112-027E-354F-8307-282CA3EFD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6163" y="2566181"/>
            <a:ext cx="3092450" cy="357995"/>
          </a:xfrm>
        </p:spPr>
        <p:txBody>
          <a:bodyPr>
            <a:noAutofit/>
          </a:bodyPr>
          <a:lstStyle/>
          <a:p>
            <a:r>
              <a:rPr lang="en-AU" sz="3200" dirty="0"/>
              <a:t>ITEC618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8F9F85D-2615-AA43-9E5D-5A644907F030}"/>
              </a:ext>
            </a:extLst>
          </p:cNvPr>
          <p:cNvSpPr txBox="1">
            <a:spLocks/>
          </p:cNvSpPr>
          <p:nvPr/>
        </p:nvSpPr>
        <p:spPr>
          <a:xfrm>
            <a:off x="5066162" y="3276928"/>
            <a:ext cx="4077837" cy="1873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Dr. Farshid Keivanian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5430B55-DB2B-9345-99E3-2F615CE33423}"/>
              </a:ext>
            </a:extLst>
          </p:cNvPr>
          <p:cNvSpPr txBox="1">
            <a:spLocks/>
          </p:cNvSpPr>
          <p:nvPr/>
        </p:nvSpPr>
        <p:spPr>
          <a:xfrm>
            <a:off x="629392" y="2387183"/>
            <a:ext cx="3092450" cy="357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Lab 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19F68C-7BB0-9F4C-BCB5-530C06D832E4}"/>
              </a:ext>
            </a:extLst>
          </p:cNvPr>
          <p:cNvSpPr txBox="1">
            <a:spLocks/>
          </p:cNvSpPr>
          <p:nvPr/>
        </p:nvSpPr>
        <p:spPr>
          <a:xfrm>
            <a:off x="629392" y="3276928"/>
            <a:ext cx="3942608" cy="2045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Preparation for Assessment 3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0786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FC1D-7A1F-7EE1-6DCC-E69AED50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0F9DEA2-7E11-6064-E9E9-52139F9A3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4BBF0B8-2618-DEFD-28C6-7172DEBB4D5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10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59789D0-E412-070A-B784-8CB08B048D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D0DFA89C-50BF-5791-2BB2-A8D199AC04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E6F570-A099-4692-2E53-8638F2ED9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4442"/>
            <a:ext cx="9144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a New Package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right-click on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folder under your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a package name, e.g.,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F409-A52C-16D3-44B2-31BB9FDC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18172" r="29838" b="37527"/>
          <a:stretch/>
        </p:blipFill>
        <p:spPr>
          <a:xfrm>
            <a:off x="4828555" y="0"/>
            <a:ext cx="4315445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2C39-1E8D-325C-7662-6811F92D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00E24C0-E5CB-BF68-6EA1-BF2AFBAA5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4BB03F5-54B7-736F-2CC0-601AD1FE6DC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11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5E66AEC9-046A-502E-3C10-D7896B2BB6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EF947BB4-7077-BB99-3788-8968D6FCC5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710657-06B7-5431-DFF9-D16C1CA5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9885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Create a New Java Class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newly created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6EE2-3DF5-C445-43AF-2EE57BEE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0" r="56452" b="16308"/>
          <a:stretch/>
        </p:blipFill>
        <p:spPr>
          <a:xfrm>
            <a:off x="5018847" y="0"/>
            <a:ext cx="4125153" cy="40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5A96-BCA1-509D-8DE4-CF5DF60C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E7299EA4-1CA1-9EDF-CF51-55B47E3F1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50E009B-2E21-12EE-E995-43C3C898F8D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12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E15FB45-31B8-1673-2D6D-1ADEF99F7A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B0160AC-EF73-E9C6-59C9-550E6A8F1D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45700-A675-0B17-BAF4-18CA5A85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0771"/>
            <a:ext cx="9144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5: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 LibraryBook.java file that opens, add the code for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818C6-8AFB-4822-4947-3BF03FF8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3" r="29838" b="28351"/>
          <a:stretch/>
        </p:blipFill>
        <p:spPr>
          <a:xfrm>
            <a:off x="5250427" y="0"/>
            <a:ext cx="3893574" cy="39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5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CCBC-2721-3FF4-D750-591F4547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E54EC55-0897-6302-1DEE-E03802D6A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17D3368-C32A-E590-CC51-A5973A857C65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13</a:t>
            </a:fld>
            <a:endParaRPr lang="en-US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2E75-4A29-1DF8-0FF7-9B18FBB8B65B}"/>
              </a:ext>
            </a:extLst>
          </p:cNvPr>
          <p:cNvSpPr txBox="1"/>
          <p:nvPr/>
        </p:nvSpPr>
        <p:spPr>
          <a:xfrm>
            <a:off x="0" y="0"/>
            <a:ext cx="9144000" cy="64633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"Book ID: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nTitle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nAuthor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nPrice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$"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43232-0D36-2AAE-496F-2A887F9A6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48" y="215444"/>
            <a:ext cx="5471652" cy="181588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</a:t>
            </a:r>
            <a:r>
              <a:rPr kumimoji="0" lang="fa-I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Save the File: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Save the file by pressing Ctrl + S (Windows/Linux) or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+ S (Mac).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FBBE18E-2791-18A5-6DE0-55680BEA0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48" y="2598773"/>
            <a:ext cx="5471652" cy="267765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code defines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that stores information about a library book, including its ID, title, author, and price, and provides a method to return this information as a formatted string. </a:t>
            </a:r>
          </a:p>
        </p:txBody>
      </p:sp>
    </p:spTree>
    <p:extLst>
      <p:ext uri="{BB962C8B-B14F-4D97-AF65-F5344CB8AC3E}">
        <p14:creationId xmlns:p14="http://schemas.microsoft.com/office/powerpoint/2010/main" val="186534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B8A3-229D-3E4C-4DA1-6A4B5948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48ED230-300A-302F-EFE2-F01651A86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AD55D5B-08FF-841A-D666-C2A0C3A1C5E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14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0709D-4FB6-9F28-2B32-B9662D2A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09419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Although this class itself does not have a main method, we can create another class to test it. For example, we can create a new class,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the same package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it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check the box to include a main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C0466-E2A5-15DA-EDEF-4FC9895C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13" b="16595"/>
          <a:stretch/>
        </p:blipFill>
        <p:spPr>
          <a:xfrm>
            <a:off x="5102942" y="0"/>
            <a:ext cx="4041058" cy="4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6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F778-1130-2B2E-76D2-815698A6C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FB86610-9D3D-B3EE-F499-123C46F84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3D79C2C-35AB-66AD-8014-50DEC79B895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15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1A0A5-2F11-DC80-B2BE-38DB10AC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4264"/>
            <a:ext cx="4999703" cy="6986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Although this class itself does not have a main method, we can create another class to test it. For example, we can create a new class,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the same package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it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check the box to include a main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73F1-586F-0EB4-8E3A-1EE9FCFC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61" r="31102" b="27778"/>
          <a:stretch/>
        </p:blipFill>
        <p:spPr>
          <a:xfrm>
            <a:off x="4999703" y="0"/>
            <a:ext cx="4144297" cy="43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E9AE-B93B-7F24-0D32-44B616D76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4CE9CA7-2E1F-C2BD-3BA0-15AC3A9E0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0C4A1A6-B342-3A2B-1B99-AA63F76865E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16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1308C3-4244-87ED-FA06-B48B76E31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3999" cy="1384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LibraryTest.java, we can add code to test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94701-8C4F-2B0F-F94B-49E6C796EAAD}"/>
              </a:ext>
            </a:extLst>
          </p:cNvPr>
          <p:cNvSpPr txBox="1"/>
          <p:nvPr/>
        </p:nvSpPr>
        <p:spPr>
          <a:xfrm>
            <a:off x="-2" y="1720840"/>
            <a:ext cx="9143999" cy="34163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LibraryTest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"12345"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"The Great Gatsby"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"F. Scott Fitzgerald"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639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E9A2-1B54-90CC-3C0F-E9E2EA94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18FEE12-0AC7-423D-5B9D-693265552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5680DE2B-E5BA-FB41-B499-939FB01B6D1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17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17CDF-78C8-080C-20A2-D41744C8C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" y="0"/>
            <a:ext cx="435077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8: Run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show the details of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12E77-4A06-44DB-5CE6-E32DB39E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581" b="4838"/>
          <a:stretch/>
        </p:blipFill>
        <p:spPr>
          <a:xfrm>
            <a:off x="4350774" y="0"/>
            <a:ext cx="4793226" cy="4894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1B639-D3F2-216D-AF0E-E289E8721EBB}"/>
              </a:ext>
            </a:extLst>
          </p:cNvPr>
          <p:cNvSpPr txBox="1"/>
          <p:nvPr/>
        </p:nvSpPr>
        <p:spPr>
          <a:xfrm>
            <a:off x="0" y="4894621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The result displays the details of the </a:t>
            </a:r>
            <a:r>
              <a:rPr lang="en-AU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object, showing the book ID, title, author, and price formatted as specified in the </a:t>
            </a:r>
            <a:r>
              <a:rPr lang="en-AU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285843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3D4E-FBFD-C33A-4FED-6EE863AC9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FE726CF-A92F-34EA-37ED-A015D96CC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73EF174-4349-6A3F-9600-752443FBD27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18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7C6A5-EDD7-1321-EAA5-34C120C90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840"/>
            <a:ext cx="9144000" cy="4549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2: Fresh Fruit Subclass Creation (2%)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subclass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extending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additional attributes (e.g., weight).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the weight in the output.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9D0A-0863-F969-4BA9-F9A0EEC1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4E4D0DE5-3BDC-840E-AF4D-376A9C1C1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8945E10-8422-D006-6A7E-21CBE2A6544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19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9284DC-706A-1E19-E427-690C555BF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3"/>
            <a:ext cx="9144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students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additional attributes, constructors, and accessors.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show details of the fruit item.</a:t>
            </a:r>
          </a:p>
        </p:txBody>
      </p:sp>
    </p:spTree>
    <p:extLst>
      <p:ext uri="{BB962C8B-B14F-4D97-AF65-F5344CB8AC3E}">
        <p14:creationId xmlns:p14="http://schemas.microsoft.com/office/powerpoint/2010/main" val="137425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32FF-3004-C910-C4AA-DBD766C6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A005716-79EB-7A2D-9DAE-C8E1CAAB6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96B0C3E-FA98-7ED0-14AF-F096E643F97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0F4F7B1-157C-F30E-F68E-A4EF248586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8001000" cy="100269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9D9FFFC7-2412-C4D1-E3A2-2E0E5D4828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29710"/>
            <a:ext cx="9144000" cy="53996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a 500+ word report explaining four OOP concepts (e.g., inheritance, polymorphism, encapsulation, abstraction) covered in lectures 8-11.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Provide examples in your own words or as code snippets.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Reflect on real-world applications of OOP concepts and their potential impact on society.</a:t>
            </a:r>
          </a:p>
        </p:txBody>
      </p:sp>
    </p:spTree>
    <p:extLst>
      <p:ext uri="{BB962C8B-B14F-4D97-AF65-F5344CB8AC3E}">
        <p14:creationId xmlns:p14="http://schemas.microsoft.com/office/powerpoint/2010/main" val="3885174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335C-86E7-C1B3-453E-010F2AE2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90CFFB4-41D1-2391-6486-EAF4A5F6DE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7DACE62-81ED-140D-465C-9EDBF08E982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20</a:t>
            </a:fld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85BC8-B3DC-1374-DEEE-CED8A2196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 for eBook: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2BC87-4C0C-3820-8991-C218585B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9408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the Existing Project or Create a New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already have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project open, continue with that.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not, create a new Java project as described in previous steps.</a:t>
            </a:r>
          </a:p>
        </p:txBody>
      </p:sp>
    </p:spTree>
    <p:extLst>
      <p:ext uri="{BB962C8B-B14F-4D97-AF65-F5344CB8AC3E}">
        <p14:creationId xmlns:p14="http://schemas.microsoft.com/office/powerpoint/2010/main" val="143785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53FC-B585-61F8-49EB-7A7B4160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868EEBE-FA9E-6F07-823B-09C2C24B1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831CD18-6B65-A739-4933-91C9A1A25A7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21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B21F34-60E0-7F98-A062-943D2C9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59"/>
            <a:ext cx="5147187" cy="6632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eBook Subclass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library package in the Project Explorer where the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eBook.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that the eBook class will be created inside the same package as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(i.e., library).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5C102-D6C4-965B-7B83-9B05802A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290" b="5125"/>
          <a:stretch/>
        </p:blipFill>
        <p:spPr>
          <a:xfrm>
            <a:off x="5147187" y="-4259"/>
            <a:ext cx="3996813" cy="487987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614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967A-C64B-2128-5D8A-2BA7BC95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B42ED572-5668-8C3D-A43B-59218E9364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1ACD21B-C7C2-3E04-4A66-386516F1C32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22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6E32C8-FAAD-EACD-D9A4-FD352AC5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59"/>
            <a:ext cx="5147187" cy="6632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eBook Subclass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library package in the Project Explorer where the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eBook.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that the eBook class will be created inside the same package as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(i.e., library).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7DF5-A4E0-D2D8-1F10-6FBEB9D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39" r="30000" b="28065"/>
          <a:stretch/>
        </p:blipFill>
        <p:spPr>
          <a:xfrm>
            <a:off x="5014452" y="-4260"/>
            <a:ext cx="4129548" cy="416064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393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A0914-5286-A097-818F-962CBD6D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0BFB79B6-1A11-018A-AF63-5B44541EA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5AC4DF2-9D29-2023-C3FF-EA69DCB13B8E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23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960C6-E0E1-A80A-3F0C-3D1E2D5C1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eBook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 eBook.java file that opens, add the code for the eBook class: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EA93A-05BE-F4D7-F11F-7CAC19B7A064}"/>
              </a:ext>
            </a:extLst>
          </p:cNvPr>
          <p:cNvSpPr txBox="1"/>
          <p:nvPr/>
        </p:nvSpPr>
        <p:spPr>
          <a:xfrm>
            <a:off x="1" y="2103498"/>
            <a:ext cx="9143999" cy="45243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in MB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eBook(String </a:t>
            </a:r>
            <a:r>
              <a:rPr lang="en-US" sz="1800" u="sng" dirty="0" err="1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nFile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Size: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MB"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702F89-1D3F-852B-500D-F381B69D6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084" y="4538001"/>
            <a:ext cx="6011916" cy="10156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extends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class, adding a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 and overriding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the file size in the output.</a:t>
            </a:r>
          </a:p>
        </p:txBody>
      </p:sp>
    </p:spTree>
    <p:extLst>
      <p:ext uri="{BB962C8B-B14F-4D97-AF65-F5344CB8AC3E}">
        <p14:creationId xmlns:p14="http://schemas.microsoft.com/office/powerpoint/2010/main" val="1159168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31B80-7902-8CE5-AA48-F27DC210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B9E6E8AB-9081-30A9-E950-F5F86BB27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1E5F0F3-844F-0EE0-B411-3A9D79CD950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24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572CC-F56B-2587-BB53-7C15BF3A2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4000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6219AF-AEC0-56A8-74C5-A9FC0F595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3774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Update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Include eBook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 the LibraryTest.java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Modify it to test the eBook subclass by adding an instance of eBook:</a:t>
            </a:r>
          </a:p>
        </p:txBody>
      </p:sp>
    </p:spTree>
    <p:extLst>
      <p:ext uri="{BB962C8B-B14F-4D97-AF65-F5344CB8AC3E}">
        <p14:creationId xmlns:p14="http://schemas.microsoft.com/office/powerpoint/2010/main" val="197547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4087-360A-13C5-27F8-96400777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03A80C7-CA80-8480-611C-40E173A5B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D19BDEB-E311-B4EE-FDBA-5BE88EAEE92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25</a:t>
            </a:fld>
            <a:endParaRPr lang="en-US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8FF35-BD7A-2A71-A4CB-7ABBC16BA99A}"/>
              </a:ext>
            </a:extLst>
          </p:cNvPr>
          <p:cNvSpPr txBox="1"/>
          <p:nvPr/>
        </p:nvSpPr>
        <p:spPr>
          <a:xfrm>
            <a:off x="0" y="0"/>
            <a:ext cx="914400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LibraryTest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"12345"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"The Great Gatsby"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"F. Scott Fitzgerald"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eBook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eBook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"54321"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"1984"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"George Orwell"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9.99, 2.5);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714956-A3E7-4BD3-D24E-F0AC9C41D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78313"/>
            <a:ext cx="9144000" cy="181588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code now includes the creation and testing of both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instance and an eBook instance. It prints the details of both, with the eBook instance showing the additional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attribute. </a:t>
            </a:r>
          </a:p>
        </p:txBody>
      </p:sp>
    </p:spTree>
    <p:extLst>
      <p:ext uri="{BB962C8B-B14F-4D97-AF65-F5344CB8AC3E}">
        <p14:creationId xmlns:p14="http://schemas.microsoft.com/office/powerpoint/2010/main" val="8802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A259-499F-DAA7-7904-B706B974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A659D46-C21B-2906-8026-414B26E42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C09A023-F747-9019-5F44-FA7177CB827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26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BA8AD-B2A0-7104-1899-546D0BA9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43"/>
            <a:ext cx="3863442" cy="64888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display the details for both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eBook objects: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01D23-8FE0-9F67-3F0A-0AB3C29B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171" b="5447"/>
          <a:stretch/>
        </p:blipFill>
        <p:spPr>
          <a:xfrm>
            <a:off x="3876132" y="21643"/>
            <a:ext cx="5267868" cy="54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225F-0112-B69C-051A-7FA1E71A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E2BF83A-9689-50B9-C63C-E18722AE6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978D01D-9FF6-1D1B-5A15-D5787E104D9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27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41F97-D800-9563-4B2F-5916679A5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43"/>
            <a:ext cx="3863442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demonstrates how to create and display both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its subclass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which adds additional attributes and functionality (e.g., file size).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BBB3D-D5CE-30D2-5D71-2D8052D7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968" b="9140"/>
          <a:stretch/>
        </p:blipFill>
        <p:spPr>
          <a:xfrm>
            <a:off x="3863442" y="21643"/>
            <a:ext cx="5280558" cy="69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31C9-2C09-4360-B0E0-8678DEA1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7965608-5D55-D53E-7C29-8657B5764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ABA5B82-A1B6-DC0C-A65E-2A49E72BE4E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28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AF2FE-F359-281A-8515-7471AB1D1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96B4DB-CB3F-53D7-F27E-98342F5A5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29672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subclass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extending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attributes for quantity and use-by date.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include quantity and use-by date in the output.</a:t>
            </a:r>
          </a:p>
        </p:txBody>
      </p:sp>
    </p:spTree>
    <p:extLst>
      <p:ext uri="{BB962C8B-B14F-4D97-AF65-F5344CB8AC3E}">
        <p14:creationId xmlns:p14="http://schemas.microsoft.com/office/powerpoint/2010/main" val="153143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81D25-E7FE-BFE2-3A8A-B3EF5141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07BFB38-71BC-BE0B-7C2D-9B4686389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29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B142CA97-9B2B-CE8F-9A4F-103BCAAD9AE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29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27A3F-B296-C533-CC84-B9453B8DF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984E671-7612-A34E-A437-490915209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29672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additional attributes and methods.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Override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display all relevant packaged item details.</a:t>
            </a:r>
          </a:p>
        </p:txBody>
      </p:sp>
    </p:spTree>
    <p:extLst>
      <p:ext uri="{BB962C8B-B14F-4D97-AF65-F5344CB8AC3E}">
        <p14:creationId xmlns:p14="http://schemas.microsoft.com/office/powerpoint/2010/main" val="184629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F783-4C31-8658-7AA1-46F1C643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8462B72-054C-7823-4CB5-93B828920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A339CC6-CD76-D912-98CE-18B8C3BEB7B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61CE029-D96B-DE5E-7D10-F863758C52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8001000" cy="100269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6CC261A-53C9-869C-3FE8-72DCE5F172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29710"/>
            <a:ext cx="9144000" cy="53996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four OOP concepts.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Illustrate each concept with a relevant example (can be written code, diagram, or explanation).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Conduct research and reflect on how these concepts are applied in real-world software development, focusing on the broader impact of OOP on the common good.</a:t>
            </a:r>
          </a:p>
        </p:txBody>
      </p:sp>
    </p:spTree>
    <p:extLst>
      <p:ext uri="{BB962C8B-B14F-4D97-AF65-F5344CB8AC3E}">
        <p14:creationId xmlns:p14="http://schemas.microsoft.com/office/powerpoint/2010/main" val="379006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0A4F-98CC-13AA-9DBB-143C9CCC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2D7FA63-D1B1-4420-32B4-346924BCB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7E12320-6585-0A78-C6BE-75E02A5F9DC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30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B6D23F-F9F8-82E6-6696-3454F6F1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0B93A2-54EF-E1C3-572B-CF9BEA479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9013"/>
            <a:ext cx="9144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Subclass for Hardcover 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10F747-AD2B-493C-EAD9-880AE701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81191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the Eclipse IDE.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the Existing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existing project 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where you already have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class.</a:t>
            </a:r>
          </a:p>
        </p:txBody>
      </p:sp>
    </p:spTree>
    <p:extLst>
      <p:ext uri="{BB962C8B-B14F-4D97-AF65-F5344CB8AC3E}">
        <p14:creationId xmlns:p14="http://schemas.microsoft.com/office/powerpoint/2010/main" val="205195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D435A-B4CC-6265-794A-5B5F7870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576296-1886-7CF9-A8F9-D5E45A9990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BA55695-5790-E636-6438-94AD97793D5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31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9B271-B751-E20E-174E-714BF7561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CBAA0E-5722-539C-A5F8-E7EDDBB8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8250"/>
            <a:ext cx="516057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expand your project folder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class name as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the class is created in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3E16-3A61-CA52-4535-5FDF95C9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437" b="5913"/>
          <a:stretch/>
        </p:blipFill>
        <p:spPr>
          <a:xfrm>
            <a:off x="5160579" y="1708250"/>
            <a:ext cx="3983421" cy="4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B27A-0034-51FB-1154-71A40DA3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7F25BD2-9E2F-EA26-AC3A-E7DDE8427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EFBF27A1-3B9A-1460-2F2F-F04F917BFB5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32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9CA00B-2E71-E60D-737E-F1A6FA0CD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6344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3: Packaged Item Subclass Creation (2%)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46DEDA-5E9F-AAE7-F075-F7E69255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495710"/>
            <a:ext cx="4784154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newly created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HardcoverBook.java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file, add the following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48FAB-7A02-04B0-5D08-FA1DA56B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15" r="30460" b="27778"/>
          <a:stretch/>
        </p:blipFill>
        <p:spPr>
          <a:xfrm>
            <a:off x="4784155" y="1491901"/>
            <a:ext cx="4359846" cy="449251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0EA57C0-A3D0-B774-AAE9-37CCF6EA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2DAA6-CC58-E1EC-0DD0-10793D10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849F3C7-0384-4A89-C8D7-230823685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9F380D51-7437-5194-079A-012ABFD0A07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33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378352-45EA-26DF-1710-DFE6626F5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EA6FE-517A-8909-3C2F-741180B0F35B}"/>
              </a:ext>
            </a:extLst>
          </p:cNvPr>
          <p:cNvSpPr txBox="1"/>
          <p:nvPr/>
        </p:nvSpPr>
        <p:spPr>
          <a:xfrm>
            <a:off x="1" y="0"/>
            <a:ext cx="9143999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nPage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Count: 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pageCount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412649-4CF0-89E2-C6D5-C251F398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29" y="4895007"/>
            <a:ext cx="8645070" cy="196451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extends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by adding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 and overrides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method to include the page count in the output. </a:t>
            </a:r>
          </a:p>
        </p:txBody>
      </p:sp>
    </p:spTree>
    <p:extLst>
      <p:ext uri="{BB962C8B-B14F-4D97-AF65-F5344CB8AC3E}">
        <p14:creationId xmlns:p14="http://schemas.microsoft.com/office/powerpoint/2010/main" val="3087836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B3CB-FBA0-4301-6173-72FF4430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ABDA1F-E3E8-95D8-69F2-036F21E4F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642E832-6C13-8DA3-46CE-91727D1EAA7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34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2822D66-4DBD-9246-D591-B6063099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36D994-A513-0737-F195-89058D54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16"/>
            <a:ext cx="739325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9341E4-C7B9-2C01-F48F-F5AD893A6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08446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Update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Include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Open the LibraryTest.java 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Modify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to create and test an instance of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3770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23FA-BA49-7435-2C14-5D0FC666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1E93BE6-ABEB-51D4-B3AE-908B8D596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541767D-95E4-CDD7-F8AA-5C1670657E55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35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7101853-1B8F-09EB-B289-B8CB2300C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2671-5FF2-2A3D-C1FD-43B55CC49E67}"/>
              </a:ext>
            </a:extLst>
          </p:cNvPr>
          <p:cNvSpPr txBox="1"/>
          <p:nvPr/>
        </p:nvSpPr>
        <p:spPr>
          <a:xfrm>
            <a:off x="0" y="335845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LibraryTest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"12345"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"The Great Gatsby"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"F. Scott Fitzgerald"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eBook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eBook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"54321"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"1984"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"George Orwell"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9.99, 2.5);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ebook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hardcover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"67890"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"To Kill a Mockingbird"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"Harper Lee"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24.99, 324);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hardcover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059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C1EF-4551-3084-B02E-4B95BAA1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E41FDBA-CA90-AC7E-DA47-A73CFC1DF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9E75706-9114-B464-7246-6E47EB40C8C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36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4A19925-EC51-8C4C-AFBF-7FE446864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D85EB5-16A0-4396-9A9A-2A1D9B17C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667974"/>
            <a:ext cx="4326673" cy="584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Run the Program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LibraryTest.java file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Application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should now display the details of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D0DA00-F325-F564-B4A7-D7542ECB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317" b="6532"/>
          <a:stretch/>
        </p:blipFill>
        <p:spPr>
          <a:xfrm>
            <a:off x="4226312" y="1025215"/>
            <a:ext cx="4817327" cy="48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6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34B3-14ED-5496-E9AF-42C69CB4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4283E35-569D-B224-3B00-87BE8C6FE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1B57D6EC-540F-867D-5ECF-2332A0387CD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37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DA2F9C-5916-F25C-7A2F-9B4599ED7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566A561-9320-3F6D-A83C-C20CDC5C0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84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now have successfully created and tested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subclass, which extends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adds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attribute.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appends the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page count to the book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details, and the output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reflects this information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the program runs.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EDB76-AD5F-6D8B-3542-BEA152D2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975" b="12385"/>
          <a:stretch/>
        </p:blipFill>
        <p:spPr>
          <a:xfrm>
            <a:off x="4354057" y="1494264"/>
            <a:ext cx="4789943" cy="53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7F145-B2BD-C3DC-C1E7-31E76AB0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2D1BA5C-E13C-9941-F300-495C40E41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049E348-3C5C-BE45-BD2B-9986C2931F5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38</a:t>
            </a:fld>
            <a:endParaRPr lang="en-US" altLang="en-US" sz="140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9E410011-398A-554F-BE48-20BB104876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66812"/>
            <a:ext cx="9144000" cy="4924375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4: UML Diagram Creation (5%)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Draw a UML class diagram representing the relationships between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FreshFruit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a tool like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Lucidchart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draw.io to create the UML diagram.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Show attributes, methods, and relationships between classes (inheritance).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the diagram in the report, along with a brief explanation.</a:t>
            </a:r>
          </a:p>
        </p:txBody>
      </p:sp>
    </p:spTree>
    <p:extLst>
      <p:ext uri="{BB962C8B-B14F-4D97-AF65-F5344CB8AC3E}">
        <p14:creationId xmlns:p14="http://schemas.microsoft.com/office/powerpoint/2010/main" val="2610630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3FCDF-8EB6-9E48-8BE9-5E909A6FF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6705155-F7A7-0D83-D14D-42B8AC300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39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023AC1A4-74B4-9EDD-4D2E-46EC74AF6CB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39</a:t>
            </a:fld>
            <a:endParaRPr lang="en-US" altLang="en-US" sz="140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3FD59AC4-7C43-34DE-C3BC-F3F22A128A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66812"/>
            <a:ext cx="9144000" cy="49243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UML Diagram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Subclass: eBook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Subclass: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Relationships: Inheritance (Parent to Child)</a:t>
            </a:r>
          </a:p>
        </p:txBody>
      </p:sp>
    </p:spTree>
    <p:extLst>
      <p:ext uri="{BB962C8B-B14F-4D97-AF65-F5344CB8AC3E}">
        <p14:creationId xmlns:p14="http://schemas.microsoft.com/office/powerpoint/2010/main" val="345246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7784-CB98-FBD0-9F27-A4FC3C94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DDA472-7A6F-53D9-4272-2EDF77AA2CF2}"/>
              </a:ext>
            </a:extLst>
          </p:cNvPr>
          <p:cNvSpPr txBox="1"/>
          <p:nvPr/>
        </p:nvSpPr>
        <p:spPr>
          <a:xfrm>
            <a:off x="0" y="16385"/>
            <a:ext cx="9144000" cy="67403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example;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Example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instance of Animal and Dog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genericAnimal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Call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method on both objects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genericAnimal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Outputs: Animal sound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Outputs: Bark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"Animal sound"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"Bark"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60D6AD7-D7FD-6606-5659-1CDA7F478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3A5F3B4-9446-1E64-BDE9-A8448C36F25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0541EE91-27A3-DCB8-0343-DE821142DB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191432" y="-1"/>
            <a:ext cx="3952568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Warm-up OOP Concepts Report (10%)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015989EB-F467-6BDA-D663-D9E322A743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2629793"/>
            <a:ext cx="4572000" cy="15134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346205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C73E3-75B3-62FC-DABA-FC9A94EF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075E700-B803-9279-5E14-C6FE9F070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B44F037-3403-9398-6F7B-A2BF62C9CF6E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40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E304BC8-D29C-091D-364D-9AB7CD01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2D3F1CE-8CFC-A6AC-EAD8-14BDA7E9F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02"/>
            <a:ext cx="9132849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5: Driver Class with User Interaction (13%)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a driver class that adds items to the product list and interacts with the user through console or GUI to simulate purchases.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Implement file I/O to store product data.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4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5FC4-F66A-C5E2-5A22-4E247D0A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1C2B521-B957-E50C-5EE0-2272470E8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D43A38F-C99C-2663-6E2A-71ED742780D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41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AEA556E-49DF-3E8A-1BB0-E498EC49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6E6C55-610B-E0E4-026D-0E4D02A8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9145"/>
            <a:ext cx="9132849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code to display product information and capture user input.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Create a docket system to calculate total costs and tax.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file I/O for loading product information.</a:t>
            </a:r>
          </a:p>
        </p:txBody>
      </p:sp>
    </p:spTree>
    <p:extLst>
      <p:ext uri="{BB962C8B-B14F-4D97-AF65-F5344CB8AC3E}">
        <p14:creationId xmlns:p14="http://schemas.microsoft.com/office/powerpoint/2010/main" val="375987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8A78-BDE5-B727-E820-6A634510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70311A0A-8C88-DD1A-94F5-2D9D174FC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FF027AC-4DB3-FFEE-7B87-820E9DAA532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42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0265A73-E859-E226-04A5-5305843BB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F665DC-F9B5-C2E3-CE8A-260B781C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180CD2-18DD-5A17-93E5-0167ACC4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1316243"/>
            <a:ext cx="9144000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Open or Create Your Java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project you’ve already created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where you have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haven't already created this project, follow the earlier steps to create a new Java project.</a:t>
            </a:r>
          </a:p>
        </p:txBody>
      </p:sp>
    </p:spTree>
    <p:extLst>
      <p:ext uri="{BB962C8B-B14F-4D97-AF65-F5344CB8AC3E}">
        <p14:creationId xmlns:p14="http://schemas.microsoft.com/office/powerpoint/2010/main" val="1255534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FBE3-34C3-A9D2-2AED-397717A9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C7CE072-D5BD-91F6-9232-0B0C986A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43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DCA2127D-651D-507B-F0F6-D6479D0E245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43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AB1134-0568-9074-7623-A49123316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0B0292-9B04-2407-3A7A-C2CB22E82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97943F-51E0-AE36-FF49-83B34BDD3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4" y="1443840"/>
            <a:ext cx="509751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the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 the option to add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 method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DA70-45CC-AC34-B2E7-834FF251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897" b="6409"/>
          <a:stretch/>
        </p:blipFill>
        <p:spPr>
          <a:xfrm>
            <a:off x="5191470" y="1451770"/>
            <a:ext cx="3941379" cy="48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8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1449F-A7B4-1CBD-FA4A-F4AB85B5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52775748-4C38-822D-B623-3975092E8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A76F966-8A85-F20D-9109-6EF480CED89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44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26A2A7-58D8-ABA5-1072-603AE5D5B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EC1D1B2-05BE-CE3D-DA20-C1BA032DC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284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Similar Example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Driver for Library System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52B741-6D55-B689-F886-574E13780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4" y="1443840"/>
            <a:ext cx="5097517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library package.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Name the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 the option to add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 method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A267B-FB7F-3739-2C1F-30DC50FB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15" r="29770" b="27778"/>
          <a:stretch/>
        </p:blipFill>
        <p:spPr>
          <a:xfrm>
            <a:off x="4908331" y="773167"/>
            <a:ext cx="4235669" cy="42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09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7156C-92D1-C7F3-0DCE-FF182885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1907765-59B2-A780-DAFD-50303A9D53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5AF7424-091A-92AB-6013-17DF3C5E85D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45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0E00B8-4C84-8631-5697-69EC308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6E69-6502-835B-D372-B4DEE0E998A0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8B0C56B-F34F-6DA8-8F86-081D509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434701"/>
            <a:ext cx="864507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Write the Code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newly created LibraryDriver.java file, add the above code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7303EB7-BD3D-0FCC-19D1-9F83CE8E1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321887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A7D6B-0F25-9A87-B7F8-06A3E0B3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62412D30-3E93-7360-D8CC-1203C08438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62B61DD3-D0AA-D95B-7779-F21BB172B1C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46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553A828-8A84-4B2D-51C5-1C1167610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7CB3F-3783-20F0-B1ED-DF94EAAA2E7A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3AB44-4850-240C-CA49-A59BE122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434701"/>
            <a:ext cx="864507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(Windows/Linux) or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(Mac) to save the file.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A6031D4-5F7B-C8A1-08AD-B805B70D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1930342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13BE-F20B-9CA9-4967-6B7F5A30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55041C7-9D20-728C-533A-FA6FC7C8F9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21003C93-99CB-E552-86C0-33EAA31B87A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47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7247C5-0D4D-7CE3-9FC5-1BC40F0ED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AC040-CC61-0C7C-C488-5038F5918AEE}"/>
              </a:ext>
            </a:extLst>
          </p:cNvPr>
          <p:cNvSpPr txBox="1"/>
          <p:nvPr/>
        </p:nvSpPr>
        <p:spPr>
          <a:xfrm>
            <a:off x="0" y="138524"/>
            <a:ext cx="9143999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library;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LibraryDriver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Create an array of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objects, including eBook and </a:t>
            </a:r>
            <a:r>
              <a:rPr lang="en-US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HardcoverBook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eBook(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"Learn Java"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19.99, 5.0),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HardcoverBook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"H001"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"Design Patterns"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"Jane Smith"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49.99, 300)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Loop through the array and print out the details of each book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LibraryBook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F26590C-17A3-5D77-D63D-B9929C94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" y="4293572"/>
            <a:ext cx="8645070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Check Your Other Classes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that your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eBook,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classes are correctly implemented and available in the library package. If they are not present, follow the previous steps to create them.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CFB3110-7E6D-8B2A-21A1-6164D669A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27" y="-24416"/>
            <a:ext cx="555606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creates an array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including both eBook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prints their details by iterating through the array. </a:t>
            </a:r>
          </a:p>
        </p:txBody>
      </p:sp>
    </p:spTree>
    <p:extLst>
      <p:ext uri="{BB962C8B-B14F-4D97-AF65-F5344CB8AC3E}">
        <p14:creationId xmlns:p14="http://schemas.microsoft.com/office/powerpoint/2010/main" val="2125106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421B-4EEC-B8AF-198C-3E603943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FB778FD0-31DC-D942-0198-76C82DBA0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F51CE6A-91C3-309C-2961-D44E057E074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48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177C2B-D324-CC13-462E-7C1321465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9453D49-CBA0-637D-4FE1-B31FEE56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5202"/>
            <a:ext cx="5801032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8: Review the Output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running the program, the console should display the details of both the eBook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instances: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48D9A-AC3F-5555-0E2E-A83057D0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441" b="9045"/>
          <a:stretch/>
        </p:blipFill>
        <p:spPr>
          <a:xfrm>
            <a:off x="5801032" y="0"/>
            <a:ext cx="3342968" cy="46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08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6360C-499F-9D7E-19C1-07CBD8E37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B7E3082-ACEC-FB4B-DE87-ACE4730A4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70B62C17-3EA5-4B0B-5EA0-1EBD0C8259A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49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C4EF93-E0BB-2486-0280-ACFBD40B1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E54DDBF-EBC1-B13C-9E0C-E4A428EA8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"/>
            <a:ext cx="8959269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Explanation: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program creates an array of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objects, which includes one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one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loops through the array and prints the details of each book using the overridden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both subclasses.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console output displays the book details, including specific attributes for each book type like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 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 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HardcoverBook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9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8611-A0D8-74AD-2672-2184B4EC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C479B540-D174-6270-A201-31B837BC5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F61062F4-D261-ED55-38DD-26F2D2228E5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5</a:t>
            </a:fld>
            <a:endParaRPr lang="en-US" alt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7E63-CAB8-8756-F384-03A7E3B6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7" t="12868" r="32742" b="33226"/>
          <a:stretch/>
        </p:blipFill>
        <p:spPr>
          <a:xfrm>
            <a:off x="0" y="12818"/>
            <a:ext cx="9113260" cy="550898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62667DE-BAD2-9A4F-3384-579AA501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859" y="0"/>
            <a:ext cx="3215149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result shows that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makeSound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Animal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is called for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genericAnimal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object, outputting "Animal sound," while the overridden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makeSound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method in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is called for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object, outputting "Bark." </a:t>
            </a:r>
          </a:p>
        </p:txBody>
      </p:sp>
    </p:spTree>
    <p:extLst>
      <p:ext uri="{BB962C8B-B14F-4D97-AF65-F5344CB8AC3E}">
        <p14:creationId xmlns:p14="http://schemas.microsoft.com/office/powerpoint/2010/main" val="2343604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2249-F507-4206-EC55-65B5C91D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84628405-C27F-8BB1-CA6A-B253240BB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BB20F370-E0DC-30BC-845D-E479929BAD5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50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1A8742-8FF2-4C26-151F-FA58CCDC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D28B1F-F50C-B2A9-A212-58CE6298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1560951"/>
            <a:ext cx="9132849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6: Recorded Video (5%)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Instructions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Record a 5-15 minute video explaining the case study, showing the code and the program in action.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Discuss how OOP concepts were applied and explain key features.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44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A8869-8F98-FAE0-C420-1E2A8407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A8ED9F2C-AC67-5540-9EFD-2F831A75D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09DBAF2-CFE5-13ED-AC29-F4418A3ED93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51</a:t>
            </a:fld>
            <a:endParaRPr lang="en-US" altLang="en-US" sz="14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2976072-F504-8178-3A93-15838255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DFD51D9-B9C9-AC8E-D9BC-A1504820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1" y="2207282"/>
            <a:ext cx="9132849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What you need to 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Prepare a demo showcasing the code, explaining the use of OOP concepts, and highlighting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1976806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E146F-FF31-7AE7-CE3C-427F3F63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7C2E1-C97B-84E1-01F6-894E7AD49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2" y="3276929"/>
            <a:ext cx="4077836" cy="2237047"/>
          </a:xfrm>
        </p:spPr>
        <p:txBody>
          <a:bodyPr>
            <a:noAutofit/>
          </a:bodyPr>
          <a:lstStyle/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ITEC618 - </a:t>
            </a:r>
            <a:r>
              <a:rPr lang="en-AU" sz="3200">
                <a:latin typeface="Calibri" panose="020F0502020204030204" pitchFamily="34" charset="0"/>
                <a:cs typeface="Calibri" panose="020F0502020204030204" pitchFamily="34" charset="0"/>
              </a:rPr>
              <a:t>PROGRAMMING CONCEPTS</a:t>
            </a:r>
            <a:endParaRPr lang="en-AU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FFEF93-1233-34F1-1AA3-3A57379B8AFF}"/>
              </a:ext>
            </a:extLst>
          </p:cNvPr>
          <p:cNvSpPr txBox="1">
            <a:spLocks/>
          </p:cNvSpPr>
          <p:nvPr/>
        </p:nvSpPr>
        <p:spPr>
          <a:xfrm>
            <a:off x="5066163" y="3760404"/>
            <a:ext cx="4077837" cy="1873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Lecturer: Dr. Farshid Keivanian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CB4FD-6ACD-9C13-BD46-714336EFB600}"/>
              </a:ext>
            </a:extLst>
          </p:cNvPr>
          <p:cNvSpPr txBox="1">
            <a:spLocks/>
          </p:cNvSpPr>
          <p:nvPr/>
        </p:nvSpPr>
        <p:spPr>
          <a:xfrm>
            <a:off x="629392" y="2387183"/>
            <a:ext cx="3092450" cy="63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Thanks!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6A9FE15-76F8-24A7-F15C-77F606D7E73F}"/>
              </a:ext>
            </a:extLst>
          </p:cNvPr>
          <p:cNvSpPr txBox="1">
            <a:spLocks/>
          </p:cNvSpPr>
          <p:nvPr/>
        </p:nvSpPr>
        <p:spPr>
          <a:xfrm>
            <a:off x="5066163" y="2713476"/>
            <a:ext cx="3942608" cy="1126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None/>
              <a:defRPr sz="199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Happy a Learning Day!</a:t>
            </a:r>
          </a:p>
        </p:txBody>
      </p:sp>
    </p:spTree>
    <p:extLst>
      <p:ext uri="{BB962C8B-B14F-4D97-AF65-F5344CB8AC3E}">
        <p14:creationId xmlns:p14="http://schemas.microsoft.com/office/powerpoint/2010/main" val="266399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68A0-E494-5CAA-5634-CB8BE9C1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D1E09A0B-1CC1-FB28-FCF9-07AC4C5AA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ADC3A5F-4A12-8A91-77D3-DEC8C6948D9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6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E70004D6-D1A4-4037-3ACF-8610F0EE26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1637071"/>
          </a:xfrm>
        </p:spPr>
        <p:txBody>
          <a:bodyPr>
            <a:normAutofit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518F088-A550-98F7-EF17-3CDF74B69F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474838"/>
            <a:ext cx="9144000" cy="3908324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1: Superclass Product Creation (3%)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a superclass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store information such as product ID, name, type, and price.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to display the product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776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11F7-3CD2-B14E-D3CF-A969C801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249E6CC1-A85D-DF20-35A2-4EBC1177F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A3E4C3A0-6E56-ACC2-91F3-FC375B18C8A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7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65ED8679-B19E-64FA-0FD1-5DB4C3729F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1637071"/>
          </a:xfrm>
        </p:spPr>
        <p:txBody>
          <a:bodyPr>
            <a:normAutofit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EEB8C17-AC5D-D364-F086-F752E4414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8"/>
            <a:ext cx="9144000" cy="327414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What you need to do: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 the </a:t>
            </a: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with relevant attributes.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 constructor and accessor methods (getters and setters).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Write a </a:t>
            </a:r>
            <a:r>
              <a:rPr kumimoji="0" lang="en-US" altLang="en-US" sz="2667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kumimoji="0" lang="en-US" altLang="en-US" sz="2667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 for formatted output.</a:t>
            </a:r>
          </a:p>
        </p:txBody>
      </p:sp>
    </p:spTree>
    <p:extLst>
      <p:ext uri="{BB962C8B-B14F-4D97-AF65-F5344CB8AC3E}">
        <p14:creationId xmlns:p14="http://schemas.microsoft.com/office/powerpoint/2010/main" val="19767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F690-AB32-8D32-1561-4346511D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1B4C5D12-B572-5182-C6C7-545DCA26C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5F9750AF-D25D-CFFA-584D-A5FDAC6D409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8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3DE4321-7E9A-3F0D-D696-2DE47D56A9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4B719AA7-0ECE-597B-95C1-D06B2A2699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21C83-EDC4-F04C-D369-46607885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1519"/>
            <a:ext cx="9144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Open Eclipse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 Eclipse IDE on your computer.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Create a New Java Project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menu,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the project name, e.g.,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LibraryProject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01512-D92D-0DE8-CA6C-FF619B8C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6" r="22742" b="9104"/>
          <a:stretch/>
        </p:blipFill>
        <p:spPr>
          <a:xfrm>
            <a:off x="5018847" y="1"/>
            <a:ext cx="4125153" cy="39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6062-B7BB-0183-0144-95683DE7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3645B80A-E38B-5BCB-E9CD-CAC7715B44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AE9C6-2C95-B64F-84C5-71A04FA81417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7E2C188-338A-F66E-1732-A9DE811A438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992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8887BD7B-B522-EB47-80BB-8E806073143B}" type="slidenum">
              <a:rPr lang="en-US" altLang="en-US" sz="1400"/>
              <a:pPr algn="r"/>
              <a:t>9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C347B84B-C07B-57DF-42D5-53D29ED5DE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5018847" cy="163707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OOP Case Study Implementation (30%)</a:t>
            </a:r>
            <a:endParaRPr lang="en-US" altLang="en-US" dirty="0"/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DAFACD68-5864-8861-37CD-1409C5235E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1929"/>
            <a:ext cx="5018847" cy="133473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Similar 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667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Superclass for a Library Book: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82895-D274-A311-098B-AB57E3E49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4442"/>
            <a:ext cx="9144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Create a New Package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Explorer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pane, right-click on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folder under your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Enter a package name, e.g.,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9BE3-F90B-F347-37C6-17C0941C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194" b="18602"/>
          <a:stretch/>
        </p:blipFill>
        <p:spPr>
          <a:xfrm>
            <a:off x="5412658" y="7374"/>
            <a:ext cx="3731342" cy="41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U Presentation">
  <a:themeElements>
    <a:clrScheme name="ACUColourScheme">
      <a:dk1>
        <a:srgbClr val="3C1053"/>
      </a:dk1>
      <a:lt1>
        <a:srgbClr val="FFFFFF"/>
      </a:lt1>
      <a:dk2>
        <a:srgbClr val="3C1053"/>
      </a:dk2>
      <a:lt2>
        <a:srgbClr val="E8E3DB"/>
      </a:lt2>
      <a:accent1>
        <a:srgbClr val="F2120C"/>
      </a:accent1>
      <a:accent2>
        <a:srgbClr val="3D3935"/>
      </a:accent2>
      <a:accent3>
        <a:srgbClr val="8C857B"/>
      </a:accent3>
      <a:accent4>
        <a:srgbClr val="3C1053"/>
      </a:accent4>
      <a:accent5>
        <a:srgbClr val="E8E3DB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rgbClr val="3D393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4_3_V2.potx" id="{F3B38964-EE74-4E1D-A3FE-21D8EB788CBF}" vid="{2C9D612A-0DB5-43BD-9B9F-0A9FAAF24D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EF6BD4BDD0B4D90C52999A51E08F1" ma:contentTypeVersion="0" ma:contentTypeDescription="Create a new document." ma:contentTypeScope="" ma:versionID="c1892927898350893ffcead8fbd6d37e">
  <xsd:schema xmlns:xsd="http://www.w3.org/2001/XMLSchema" xmlns:xs="http://www.w3.org/2001/XMLSchema" xmlns:p="http://schemas.microsoft.com/office/2006/metadata/properties" xmlns:ns2="dacb8815-fc1e-42c3-abc2-788c5fc4ff9d" targetNamespace="http://schemas.microsoft.com/office/2006/metadata/properties" ma:root="true" ma:fieldsID="0c0b49e5e91276836d7310696bcb027a" ns2:_="">
    <xsd:import namespace="dacb8815-fc1e-42c3-abc2-788c5fc4ff9d"/>
    <xsd:element name="properties">
      <xsd:complexType>
        <xsd:sequence>
          <xsd:element name="documentManagement">
            <xsd:complexType>
              <xsd:all>
                <xsd:element ref="ns2:Category"/>
                <xsd:element ref="ns2:Sub_x002d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cb8815-fc1e-42c3-abc2-788c5fc4ff9d" elementFormDefault="qualified">
    <xsd:import namespace="http://schemas.microsoft.com/office/2006/documentManagement/types"/>
    <xsd:import namespace="http://schemas.microsoft.com/office/infopath/2007/PartnerControls"/>
    <xsd:element name="Category" ma:index="8" ma:displayName="Category" ma:default="Logos and templates" ma:format="Dropdown" ma:internalName="Category">
      <xsd:simpleType>
        <xsd:restriction base="dms:Choice">
          <xsd:enumeration value="Staff Leadership"/>
          <xsd:enumeration value="Logos and templates"/>
          <xsd:enumeration value="Prizes and Awards"/>
          <xsd:enumeration value="Peter Faber"/>
          <xsd:enumeration value="Accreditation"/>
          <xsd:enumeration value="Database of Community Engagement"/>
          <xsd:enumeration value="National School Meeting"/>
          <xsd:enumeration value="Marketing and Events"/>
          <xsd:enumeration value="Academic Performance Review &amp; Planning"/>
        </xsd:restriction>
      </xsd:simpleType>
    </xsd:element>
    <xsd:element name="Sub_x002d_category" ma:index="9" nillable="true" ma:displayName="Year" ma:default="2016" ma:format="Dropdown" ma:internalName="Sub_x002d_category">
      <xsd:simpleType>
        <xsd:restriction base="dms:Choice">
          <xsd:enumeration value="2015"/>
          <xsd:enumeration value="2016"/>
          <xsd:enumeration value="2017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dacb8815-fc1e-42c3-abc2-788c5fc4ff9d">Logos and templates</Category>
    <Sub_x002d_category xmlns="dacb8815-fc1e-42c3-abc2-788c5fc4ff9d">2017</Sub_x002d_category>
  </documentManagement>
</p:properties>
</file>

<file path=customXml/itemProps1.xml><?xml version="1.0" encoding="utf-8"?>
<ds:datastoreItem xmlns:ds="http://schemas.openxmlformats.org/officeDocument/2006/customXml" ds:itemID="{05866CA7-3031-48D4-BC56-8127880CD3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E1AAF5-FCF3-448E-ABDE-60F9267B98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cb8815-fc1e-42c3-abc2-788c5fc4ff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9D6D79-91EF-4340-8C3D-E484566A2E2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acb8815-fc1e-42c3-abc2-788c5fc4ff9d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PPT_Template_4_3_V2.potx</Template>
  <TotalTime>9474</TotalTime>
  <Words>3593</Words>
  <Application>Microsoft Office PowerPoint</Application>
  <PresentationFormat>On-screen Show (4:3)</PresentationFormat>
  <Paragraphs>493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Consolas</vt:lpstr>
      <vt:lpstr>ACU Presentation</vt:lpstr>
      <vt:lpstr>think-cell Slide</vt:lpstr>
      <vt:lpstr>PowerPoint Presentation</vt:lpstr>
      <vt:lpstr>Part 1: Warm-up OOP Concepts Report (10%)</vt:lpstr>
      <vt:lpstr>Part 1: Warm-up OOP Concepts Report (10%)</vt:lpstr>
      <vt:lpstr>Part 1: Warm-up OOP Concepts Report (10%)</vt:lpstr>
      <vt:lpstr>PowerPoint Presentation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Part 2: OOP Case Study Implementation (30%)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 Presentation</dc:title>
  <dc:creator>Husnen Rupani;Simone.Byrnes@acu.edu.au</dc:creator>
  <cp:lastModifiedBy>Farshid Keivanian</cp:lastModifiedBy>
  <cp:revision>978</cp:revision>
  <cp:lastPrinted>2017-08-03T04:07:41Z</cp:lastPrinted>
  <dcterms:created xsi:type="dcterms:W3CDTF">2017-05-11T09:33:32Z</dcterms:created>
  <dcterms:modified xsi:type="dcterms:W3CDTF">2024-10-25T00:59:41Z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0x01010075DEF6BD4BDD0B4D90C52999A51E08F1</vt:lpwstr>
  </property>
</Properties>
</file>